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66" r:id="rId4"/>
    <p:sldId id="259" r:id="rId5"/>
    <p:sldId id="260" r:id="rId6"/>
    <p:sldId id="261" r:id="rId7"/>
    <p:sldId id="263" r:id="rId8"/>
    <p:sldId id="267" r:id="rId9"/>
    <p:sldId id="268" r:id="rId10"/>
    <p:sldId id="262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7E05-2C89-4B0C-9E3E-3DF9382FBF5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4D0BE-251D-4191-9D6E-0BBAA4A2B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744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4D0BE-251D-4191-9D6E-0BBAA4A2B1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86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4D0BE-251D-4191-9D6E-0BBAA4A2B1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5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4D0BE-251D-4191-9D6E-0BBAA4A2B1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55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65F03-33D9-4EF7-8F96-5C9275FE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73F20F-58AB-4175-909C-42D04DD37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F903E-9561-4E5C-9CEA-478F0F56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9182E4-6BB5-4970-96F9-6F9AB2C9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939595-A79C-44B9-B266-BCDF72C3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04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84C4E-2EE3-4939-967E-0C91CA10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4E1728-67A9-4A1E-9624-66669376A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B3FD1-9CE0-4E48-8C11-0EDCD276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8914B-FD27-4530-A4DF-204C1447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934A03-A76C-4905-A1D0-ED1EE194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49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EA0832-C431-46FA-A862-A1306D4B8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2E0D6F-F458-47DB-B36A-23F4A038F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D08C3A-798A-4681-B7CE-DC10407F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005906-9FF6-43EF-A4CF-47FD3793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3B92AF-65EA-4FD5-9341-78F44D4D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8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BC605-AACC-4656-83AB-F2694DF5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278B18-D6E1-437E-B8BC-78E38503A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1D4C89-EA84-48D3-9902-C18F2993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603FF0-1F55-402C-9568-27E0C043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8CB30-442A-4BD4-B89D-CF5EA089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92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C0335-EADB-4496-8883-17E19BC4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354AEA-FAA7-4542-9398-D67D71C7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E3D5E4-038B-4BB7-A22F-B037479F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B7B45-202E-4251-A0EA-A8BC2D4E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A9F687-FC56-4F4A-8EB7-937071F5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1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AA530-AEFE-494E-B39A-D91A8921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E1030-20D3-46BD-AABF-EECE135C9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576F90-82ED-4340-B9D5-DC9D6A0F6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43CB03-E050-4D7C-9B36-00609F03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9D5D2D-0199-45D7-B24B-3355C3C3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E9A6F5-C9D3-474E-80C9-1A759594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90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38549-964F-495E-9698-71ABF361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E51CDE-8181-4F71-B97B-7A3B21F97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F6DD6E-7763-468B-8F0E-FE4DFC5D8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223D5B-B793-4620-98FF-72BA78D0B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8DFE0A-B057-4F96-B5C5-BF0152A29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855717-467F-4D03-A851-76F5860A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465A59-6446-4599-BEE0-9069EE27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819C9D-5A82-4800-88C5-D4A39BCF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38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B9997-7411-4112-A252-056EDBFE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2A1C62-BAEA-4C7E-A3E0-4DD71DDC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476CC4-5A75-483E-A15C-C41DF9D1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E1B2B6-8379-496A-AE64-7924608D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19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7681C2-F103-480F-AFAB-75333EAF4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4B7ABC-7ACF-4A31-9905-F536E658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D2AF02-386C-4E1D-810C-07404E7D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7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DF624-434B-4BE3-8EFE-E80556B7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963C7-691C-49F9-AA0B-1E5E39D7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A0CF27-F060-4C06-8BC7-6F7767EAA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D84381-B304-4774-B972-E060FD5F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5E6798-CF2B-4658-BB75-B73CA203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9213A2-294C-42E1-A518-48E2A09F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12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733A2-87D4-477F-AD8B-F71F65D61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FC0F8C-9877-40E0-8BB3-A9130E2C9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5A9E59-C519-4BDD-9B8E-37CC9DBC2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7EDAD7-1EB1-47FC-B79E-1F4579B2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53241E-B253-469F-B01D-DACCCC20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FF6B39-E2F6-43D7-A9C9-8CDC9D47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39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40BB99-93D6-4E8B-8297-0F435899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6017A6-CF49-4795-AE85-E412D61E3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2ADD5-2C98-41B6-ACD6-D82FC9E70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9DA72-34E8-4DEC-B3E0-87512F86BEB5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36C31-B6A6-40D9-A582-DAC51962C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B8783-B126-483D-8346-B3E274F3A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36F5D-DA1C-4195-8D96-8E2828E991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B23E-28FD-4DBA-A1EC-0C0FFE869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330"/>
            <a:ext cx="9144000" cy="1017722"/>
          </a:xfrm>
        </p:spPr>
        <p:txBody>
          <a:bodyPr/>
          <a:lstStyle/>
          <a:p>
            <a:r>
              <a:rPr lang="en-US" altLang="zh-CN" dirty="0"/>
              <a:t>Connect 4 AI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84D49-7CF3-485B-8201-1FE57E83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355699"/>
            <a:ext cx="5677392" cy="39779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FD65CC-D23B-4DDC-ADCB-05B849EA2AF3}"/>
              </a:ext>
            </a:extLst>
          </p:cNvPr>
          <p:cNvSpPr txBox="1"/>
          <p:nvPr/>
        </p:nvSpPr>
        <p:spPr>
          <a:xfrm>
            <a:off x="4321315" y="5700408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 7 – </a:t>
            </a:r>
            <a:r>
              <a:rPr lang="zh-CN" altLang="en-US" dirty="0"/>
              <a:t>方治欣 曹松晖 任怡静</a:t>
            </a:r>
          </a:p>
        </p:txBody>
      </p:sp>
    </p:spTree>
    <p:extLst>
      <p:ext uri="{BB962C8B-B14F-4D97-AF65-F5344CB8AC3E}">
        <p14:creationId xmlns:p14="http://schemas.microsoft.com/office/powerpoint/2010/main" val="1294362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Implementation: Caching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2B87C-B7A3-4D4C-B75C-084C5534A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215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The order of actions does not matter for the state’s evaluation.</a:t>
            </a:r>
          </a:p>
          <a:p>
            <a:r>
              <a:rPr lang="en-US" altLang="zh-CN" dirty="0"/>
              <a:t>In a single search, multiple repeated state can appear in the search tree</a:t>
            </a:r>
          </a:p>
          <a:p>
            <a:r>
              <a:rPr lang="en-US" altLang="zh-CN" dirty="0"/>
              <a:t>Cache the value when a state is evaluated.</a:t>
            </a:r>
          </a:p>
          <a:p>
            <a:r>
              <a:rPr lang="en-US" altLang="zh-CN" dirty="0"/>
              <a:t>Before checking the successor, check the cache. If we have a value, directly use it, ignore all of its children(because they will be the same as the cached one)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D7368B-334A-4AFF-A046-2F170C21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41" y="621970"/>
            <a:ext cx="3313266" cy="25285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7E78F4-132E-45DA-A8C6-09B64E16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41" y="4010320"/>
            <a:ext cx="3253003" cy="248255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FFB9311-729D-4FEC-9B58-47E1DC400285}"/>
              </a:ext>
            </a:extLst>
          </p:cNvPr>
          <p:cNvSpPr txBox="1">
            <a:spLocks/>
          </p:cNvSpPr>
          <p:nvPr/>
        </p:nvSpPr>
        <p:spPr>
          <a:xfrm>
            <a:off x="8915401" y="3324574"/>
            <a:ext cx="533400" cy="51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650FC5-6469-48E3-9018-E393F24CDCEC}"/>
              </a:ext>
            </a:extLst>
          </p:cNvPr>
          <p:cNvSpPr txBox="1"/>
          <p:nvPr/>
        </p:nvSpPr>
        <p:spPr>
          <a:xfrm>
            <a:off x="7743217" y="26835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9E0E06-A67F-484B-A7B4-825EB859FE70}"/>
              </a:ext>
            </a:extLst>
          </p:cNvPr>
          <p:cNvSpPr txBox="1"/>
          <p:nvPr/>
        </p:nvSpPr>
        <p:spPr>
          <a:xfrm>
            <a:off x="7743217" y="2296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43C6EF-3E06-425B-960A-F3BDADD9EAE6}"/>
              </a:ext>
            </a:extLst>
          </p:cNvPr>
          <p:cNvSpPr txBox="1"/>
          <p:nvPr/>
        </p:nvSpPr>
        <p:spPr>
          <a:xfrm>
            <a:off x="10262681" y="26835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89BCDB-0A8D-450B-B405-045B6AAAB7CE}"/>
              </a:ext>
            </a:extLst>
          </p:cNvPr>
          <p:cNvSpPr txBox="1"/>
          <p:nvPr/>
        </p:nvSpPr>
        <p:spPr>
          <a:xfrm>
            <a:off x="9025648" y="27236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746B51-4D1B-4577-9E4A-0E3DCEBA6157}"/>
              </a:ext>
            </a:extLst>
          </p:cNvPr>
          <p:cNvSpPr txBox="1"/>
          <p:nvPr/>
        </p:nvSpPr>
        <p:spPr>
          <a:xfrm>
            <a:off x="9398354" y="27182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C5C3F-C06C-4A16-B850-7D05C31B7096}"/>
              </a:ext>
            </a:extLst>
          </p:cNvPr>
          <p:cNvSpPr txBox="1"/>
          <p:nvPr/>
        </p:nvSpPr>
        <p:spPr>
          <a:xfrm>
            <a:off x="8581947" y="27182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0A35C4-50DA-49D1-83F3-6988FF0AB6C2}"/>
              </a:ext>
            </a:extLst>
          </p:cNvPr>
          <p:cNvSpPr txBox="1"/>
          <p:nvPr/>
        </p:nvSpPr>
        <p:spPr>
          <a:xfrm>
            <a:off x="7743217" y="6016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B6BEAC-2DC3-4EAB-AF27-D67A5426BE2E}"/>
              </a:ext>
            </a:extLst>
          </p:cNvPr>
          <p:cNvSpPr txBox="1"/>
          <p:nvPr/>
        </p:nvSpPr>
        <p:spPr>
          <a:xfrm>
            <a:off x="7743217" y="56295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F04BA7-1214-40DD-8452-5FD96A260FF1}"/>
              </a:ext>
            </a:extLst>
          </p:cNvPr>
          <p:cNvSpPr txBox="1"/>
          <p:nvPr/>
        </p:nvSpPr>
        <p:spPr>
          <a:xfrm>
            <a:off x="10237084" y="6051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783B21-D778-4B53-93D4-5C1028CAFB43}"/>
              </a:ext>
            </a:extLst>
          </p:cNvPr>
          <p:cNvSpPr txBox="1"/>
          <p:nvPr/>
        </p:nvSpPr>
        <p:spPr>
          <a:xfrm>
            <a:off x="8969574" y="6051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313D99-B4B3-4537-B36F-D851FCC29824}"/>
              </a:ext>
            </a:extLst>
          </p:cNvPr>
          <p:cNvSpPr txBox="1"/>
          <p:nvPr/>
        </p:nvSpPr>
        <p:spPr>
          <a:xfrm>
            <a:off x="9357202" y="60303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03CA04-7EF6-4A75-8965-1613332521D0}"/>
              </a:ext>
            </a:extLst>
          </p:cNvPr>
          <p:cNvSpPr txBox="1"/>
          <p:nvPr/>
        </p:nvSpPr>
        <p:spPr>
          <a:xfrm>
            <a:off x="8581947" y="6051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4624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Implementation: Caching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12B87C-B7A3-4D4C-B75C-084C5534A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0215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Cache balancing</a:t>
                </a:r>
              </a:p>
              <a:p>
                <a:r>
                  <a:rPr lang="en-US" altLang="zh-CN" dirty="0"/>
                  <a:t>The miss cost for cache will grow significantly when it gets bigger</a:t>
                </a:r>
              </a:p>
              <a:p>
                <a:r>
                  <a:rPr lang="en-US" altLang="zh-CN" dirty="0"/>
                  <a:t>Group by depth?</a:t>
                </a:r>
              </a:p>
              <a:p>
                <a:r>
                  <a:rPr lang="en-US" altLang="zh-CN" dirty="0"/>
                  <a:t>Depth 9 cache will be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/>
                  <a:t>times bigger than depth 3</a:t>
                </a:r>
              </a:p>
              <a:p>
                <a:r>
                  <a:rPr lang="en-US" altLang="zh-CN" dirty="0"/>
                  <a:t>Group the cache by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“Which column the highest piece is in”</a:t>
                </a:r>
              </a:p>
              <a:p>
                <a:r>
                  <a:rPr lang="en-US" altLang="zh-CN" dirty="0"/>
                  <a:t>Roughly balanced 7 group of cache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12B87C-B7A3-4D4C-B75C-084C5534A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02157" cy="4351338"/>
              </a:xfrm>
              <a:blipFill>
                <a:blip r:embed="rId3"/>
                <a:stretch>
                  <a:fillRect l="-1914" t="-2101" r="-1435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4D7368B-334A-4AFF-A046-2F170C213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041" y="621970"/>
            <a:ext cx="3313266" cy="25285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7E78F4-132E-45DA-A8C6-09B64E16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041" y="4010320"/>
            <a:ext cx="3253003" cy="248255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FFB9311-729D-4FEC-9B58-47E1DC400285}"/>
              </a:ext>
            </a:extLst>
          </p:cNvPr>
          <p:cNvSpPr txBox="1">
            <a:spLocks/>
          </p:cNvSpPr>
          <p:nvPr/>
        </p:nvSpPr>
        <p:spPr>
          <a:xfrm>
            <a:off x="8915401" y="3324574"/>
            <a:ext cx="533400" cy="51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650FC5-6469-48E3-9018-E393F24CDCEC}"/>
              </a:ext>
            </a:extLst>
          </p:cNvPr>
          <p:cNvSpPr txBox="1"/>
          <p:nvPr/>
        </p:nvSpPr>
        <p:spPr>
          <a:xfrm>
            <a:off x="7743217" y="26835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9E0E06-A67F-484B-A7B4-825EB859FE70}"/>
              </a:ext>
            </a:extLst>
          </p:cNvPr>
          <p:cNvSpPr txBox="1"/>
          <p:nvPr/>
        </p:nvSpPr>
        <p:spPr>
          <a:xfrm>
            <a:off x="7743217" y="2296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43C6EF-3E06-425B-960A-F3BDADD9EAE6}"/>
              </a:ext>
            </a:extLst>
          </p:cNvPr>
          <p:cNvSpPr txBox="1"/>
          <p:nvPr/>
        </p:nvSpPr>
        <p:spPr>
          <a:xfrm>
            <a:off x="10262681" y="26835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89BCDB-0A8D-450B-B405-045B6AAAB7CE}"/>
              </a:ext>
            </a:extLst>
          </p:cNvPr>
          <p:cNvSpPr txBox="1"/>
          <p:nvPr/>
        </p:nvSpPr>
        <p:spPr>
          <a:xfrm>
            <a:off x="9025648" y="27236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746B51-4D1B-4577-9E4A-0E3DCEBA6157}"/>
              </a:ext>
            </a:extLst>
          </p:cNvPr>
          <p:cNvSpPr txBox="1"/>
          <p:nvPr/>
        </p:nvSpPr>
        <p:spPr>
          <a:xfrm>
            <a:off x="9398354" y="27182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3C5C3F-C06C-4A16-B850-7D05C31B7096}"/>
              </a:ext>
            </a:extLst>
          </p:cNvPr>
          <p:cNvSpPr txBox="1"/>
          <p:nvPr/>
        </p:nvSpPr>
        <p:spPr>
          <a:xfrm>
            <a:off x="8581947" y="27182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0A35C4-50DA-49D1-83F3-6988FF0AB6C2}"/>
              </a:ext>
            </a:extLst>
          </p:cNvPr>
          <p:cNvSpPr txBox="1"/>
          <p:nvPr/>
        </p:nvSpPr>
        <p:spPr>
          <a:xfrm>
            <a:off x="7743217" y="6016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B6BEAC-2DC3-4EAB-AF27-D67A5426BE2E}"/>
              </a:ext>
            </a:extLst>
          </p:cNvPr>
          <p:cNvSpPr txBox="1"/>
          <p:nvPr/>
        </p:nvSpPr>
        <p:spPr>
          <a:xfrm>
            <a:off x="7743217" y="56295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F04BA7-1214-40DD-8452-5FD96A260FF1}"/>
              </a:ext>
            </a:extLst>
          </p:cNvPr>
          <p:cNvSpPr txBox="1"/>
          <p:nvPr/>
        </p:nvSpPr>
        <p:spPr>
          <a:xfrm>
            <a:off x="10237084" y="6051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783B21-D778-4B53-93D4-5C1028CAFB43}"/>
              </a:ext>
            </a:extLst>
          </p:cNvPr>
          <p:cNvSpPr txBox="1"/>
          <p:nvPr/>
        </p:nvSpPr>
        <p:spPr>
          <a:xfrm>
            <a:off x="8969574" y="6051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313D99-B4B3-4537-B36F-D851FCC29824}"/>
              </a:ext>
            </a:extLst>
          </p:cNvPr>
          <p:cNvSpPr txBox="1"/>
          <p:nvPr/>
        </p:nvSpPr>
        <p:spPr>
          <a:xfrm>
            <a:off x="9357202" y="60303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03CA04-7EF6-4A75-8965-1613332521D0}"/>
              </a:ext>
            </a:extLst>
          </p:cNvPr>
          <p:cNvSpPr txBox="1"/>
          <p:nvPr/>
        </p:nvSpPr>
        <p:spPr>
          <a:xfrm>
            <a:off x="8581947" y="6051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67630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2B87C-B7A3-4D4C-B75C-084C5534A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215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As the video has shown, we get everything ready.</a:t>
            </a:r>
          </a:p>
          <a:p>
            <a:r>
              <a:rPr lang="en-US" altLang="zh-CN" dirty="0"/>
              <a:t>A full build will be uploaded, in which you can play with the AI yourself, or watch them play.</a:t>
            </a:r>
          </a:p>
          <a:p>
            <a:r>
              <a:rPr lang="en-US" altLang="zh-CN" dirty="0"/>
              <a:t>We got two heuristic in it, a good one and a not that good one. You can tweak them for fun.</a:t>
            </a:r>
          </a:p>
          <a:p>
            <a:r>
              <a:rPr lang="en-US" altLang="zh-CN" dirty="0"/>
              <a:t>Suggested search depth: 5 for minimax, 7 for pruning, 9 for cached minimax.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6AADE0-471C-4F2C-B1A3-1E479A2B0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596" y="1825625"/>
            <a:ext cx="4267464" cy="800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F3EF90-A35A-4650-89AC-D32DDAF02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77124"/>
            <a:ext cx="5661498" cy="29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93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EA9E355-23D6-4B93-8914-D8CD2354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1" y="680294"/>
            <a:ext cx="10640438" cy="5497411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/>
              <a:t>THANK YOU FOR WATCHING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0173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Video Showcase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2A51ECD-32DF-432A-B7F0-CFC804FBF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Speed Comparison: Minimax &lt; A-B Pruning &lt; Pruning + Cache</a:t>
            </a:r>
          </a:p>
          <a:p>
            <a:r>
              <a:rPr lang="en-US" altLang="zh-CN" dirty="0"/>
              <a:t>A-B pruning provides a massive boost, cache provide a noticeable small boost.</a:t>
            </a:r>
          </a:p>
          <a:p>
            <a:endParaRPr lang="en-US" altLang="zh-CN" dirty="0"/>
          </a:p>
          <a:p>
            <a:r>
              <a:rPr lang="en-US" altLang="zh-CN" dirty="0"/>
              <a:t>Versus Testing: Minimax wins Random consistently (If the heuristic is good); Higher search depth (3+) wins Greedy(search depth = 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79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Video">
            <a:hlinkClick r:id="" action="ppaction://media"/>
            <a:extLst>
              <a:ext uri="{FF2B5EF4-FFF2-40B4-BE49-F238E27FC236}">
                <a16:creationId xmlns:a16="http://schemas.microsoft.com/office/drawing/2014/main" id="{966B8B15-969D-42F3-AECC-6D4910EC2B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528" y="715490"/>
            <a:ext cx="9588624" cy="5393479"/>
          </a:xfrm>
        </p:spPr>
      </p:pic>
    </p:spTree>
    <p:extLst>
      <p:ext uri="{BB962C8B-B14F-4D97-AF65-F5344CB8AC3E}">
        <p14:creationId xmlns:p14="http://schemas.microsoft.com/office/powerpoint/2010/main" val="158792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12B87C-B7A3-4D4C-B75C-084C5534A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02157" cy="4351338"/>
              </a:xfrm>
            </p:spPr>
            <p:txBody>
              <a:bodyPr/>
              <a:lstStyle/>
              <a:p>
                <a:r>
                  <a:rPr lang="en-US" altLang="zh-CN" dirty="0"/>
                  <a:t>Connect-4 is a finite-state, solved game.</a:t>
                </a:r>
              </a:p>
              <a:p>
                <a:r>
                  <a:rPr lang="en-US" altLang="zh-CN" dirty="0"/>
                  <a:t>Minimax algorithm can be used to </a:t>
                </a:r>
                <a:r>
                  <a:rPr lang="en-US" altLang="zh-CN" b="1" dirty="0"/>
                  <a:t>solve</a:t>
                </a:r>
                <a:r>
                  <a:rPr lang="en-US" altLang="zh-CN" dirty="0"/>
                  <a:t> the game</a:t>
                </a:r>
              </a:p>
              <a:p>
                <a:r>
                  <a:rPr lang="en-US" altLang="zh-CN" dirty="0"/>
                  <a:t>However, although finite, the search node can be numerous,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44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zh-CN" dirty="0"/>
                  <a:t>nodes will be searched for each step.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12B87C-B7A3-4D4C-B75C-084C5534A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02157" cy="4351338"/>
              </a:xfrm>
              <a:blipFill>
                <a:blip r:embed="rId2"/>
                <a:stretch>
                  <a:fillRect l="-2153" t="-2521" r="-2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5FC9AA1-DE4D-4D1B-A0B3-B2721FFC7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357" y="1438483"/>
            <a:ext cx="5681964" cy="3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9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2B87C-B7A3-4D4C-B75C-084C5534A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2157" cy="4351338"/>
          </a:xfrm>
        </p:spPr>
        <p:txBody>
          <a:bodyPr/>
          <a:lstStyle/>
          <a:p>
            <a:r>
              <a:rPr lang="en-US" altLang="zh-CN" dirty="0"/>
              <a:t>Minimax: Alpha-Beta Pruning + Caching</a:t>
            </a:r>
          </a:p>
          <a:p>
            <a:r>
              <a:rPr lang="en-US" altLang="zh-CN" dirty="0"/>
              <a:t>Limit search tree depth, use Heuristic as estimated utility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D2876A-14C8-4ECF-80EB-8A2AB22D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81" y="1554787"/>
            <a:ext cx="5051465" cy="4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Implementation: Heuristic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2B87C-B7A3-4D4C-B75C-084C5534A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2157" cy="4351338"/>
          </a:xfrm>
        </p:spPr>
        <p:txBody>
          <a:bodyPr/>
          <a:lstStyle/>
          <a:p>
            <a:r>
              <a:rPr lang="en-US" altLang="zh-CN" dirty="0"/>
              <a:t>Statistic Approach: A state’s utility is decided by all the 4-lines in that state. (a 4-line means consecutive 4 slots)</a:t>
            </a:r>
          </a:p>
          <a:p>
            <a:r>
              <a:rPr lang="en-US" altLang="zh-CN" dirty="0"/>
              <a:t>6 types: Block, Good, Win, Danger, Lose, Empty</a:t>
            </a:r>
          </a:p>
          <a:p>
            <a:r>
              <a:rPr lang="en-US" altLang="zh-CN" dirty="0"/>
              <a:t>5 Parameters to decide the value of those 4-lines</a:t>
            </a:r>
          </a:p>
          <a:p>
            <a:r>
              <a:rPr lang="en-US" altLang="zh-CN" dirty="0"/>
              <a:t>To cover all the 4-lines in a state, divide the field as this: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EC11E9-3509-4821-9174-5396CC6D8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51" y="1554787"/>
            <a:ext cx="5051465" cy="4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4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Implementation: Heuristic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2B87C-B7A3-4D4C-B75C-084C5534A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2157" cy="4351338"/>
          </a:xfrm>
        </p:spPr>
        <p:txBody>
          <a:bodyPr/>
          <a:lstStyle/>
          <a:p>
            <a:r>
              <a:rPr lang="en-US" altLang="zh-CN" dirty="0"/>
              <a:t>A block line is a 4-line where there’re both color present.</a:t>
            </a:r>
          </a:p>
          <a:p>
            <a:r>
              <a:rPr lang="en-US" altLang="zh-CN" dirty="0"/>
              <a:t>A good/danger line is a 4-line where there’re only one color present. The more pieces filled, the better/more dangerous.</a:t>
            </a:r>
          </a:p>
          <a:p>
            <a:r>
              <a:rPr lang="en-US" altLang="zh-CN" dirty="0"/>
              <a:t>A win/lose line is a 4-line filled with a single color.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7E78F4-132E-45DA-A8C6-09B64E16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377" y="2304737"/>
            <a:ext cx="3253003" cy="24825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F5BB408-4512-4DA9-9BC1-2A4B5DA288E7}"/>
              </a:ext>
            </a:extLst>
          </p:cNvPr>
          <p:cNvSpPr/>
          <p:nvPr/>
        </p:nvSpPr>
        <p:spPr>
          <a:xfrm>
            <a:off x="8540885" y="4345780"/>
            <a:ext cx="1625481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32A512B-53D6-44AA-9EB7-8ABF2069CA01}"/>
              </a:ext>
            </a:extLst>
          </p:cNvPr>
          <p:cNvSpPr/>
          <p:nvPr/>
        </p:nvSpPr>
        <p:spPr>
          <a:xfrm>
            <a:off x="7730246" y="3093396"/>
            <a:ext cx="421533" cy="163220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53AC4F-6059-4433-8927-0566D5896D04}"/>
              </a:ext>
            </a:extLst>
          </p:cNvPr>
          <p:cNvSpPr txBox="1"/>
          <p:nvPr/>
        </p:nvSpPr>
        <p:spPr>
          <a:xfrm>
            <a:off x="8566189" y="489625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Good for red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580C95-00C5-4BF8-8CF0-E6C2E34F973F}"/>
              </a:ext>
            </a:extLst>
          </p:cNvPr>
          <p:cNvSpPr txBox="1"/>
          <p:nvPr/>
        </p:nvSpPr>
        <p:spPr>
          <a:xfrm>
            <a:off x="6724742" y="3802269"/>
            <a:ext cx="89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Good for blue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88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Implementation: </a:t>
            </a:r>
            <a:r>
              <a:rPr lang="en-US" altLang="zh-CN" dirty="0" err="1"/>
              <a:t>Minimax+Pruning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2B87C-B7A3-4D4C-B75C-084C5534A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2157" cy="4351338"/>
          </a:xfrm>
        </p:spPr>
        <p:txBody>
          <a:bodyPr/>
          <a:lstStyle/>
          <a:p>
            <a:r>
              <a:rPr lang="en-US" altLang="zh-CN" dirty="0"/>
              <a:t>Minimax is mostly the same as lectured.</a:t>
            </a:r>
          </a:p>
          <a:p>
            <a:r>
              <a:rPr lang="en-US" altLang="zh-CN" dirty="0"/>
              <a:t>Utility is generated by heuristic,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i.e. performance is dependent on heuristic parameter design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33A5BA-861F-4350-8F75-4F4FA624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645" y="4182894"/>
            <a:ext cx="5751985" cy="1870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0B7057-B780-4AD5-89C7-1C84B71B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45" y="2606587"/>
            <a:ext cx="4929383" cy="13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06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0FB5B-86D1-4E66-AFD2-294BB657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Implementation: Heuristic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2B87C-B7A3-4D4C-B75C-084C5534A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2157" cy="4351338"/>
          </a:xfrm>
        </p:spPr>
        <p:txBody>
          <a:bodyPr/>
          <a:lstStyle/>
          <a:p>
            <a:r>
              <a:rPr lang="en-US" altLang="zh-CN" dirty="0"/>
              <a:t>General principle that you should follow:</a:t>
            </a:r>
          </a:p>
          <a:p>
            <a:r>
              <a:rPr lang="en-US" altLang="zh-CN" dirty="0"/>
              <a:t>Positive Good &amp; Win factor, Win factor &gt;&gt; 4*Good factor </a:t>
            </a:r>
          </a:p>
          <a:p>
            <a:r>
              <a:rPr lang="en-US" altLang="zh-CN" dirty="0"/>
              <a:t>Negative Danger &amp; Lose factor, Lose factor &lt;&lt; 4*Danger factor</a:t>
            </a:r>
          </a:p>
          <a:p>
            <a:r>
              <a:rPr lang="en-US" altLang="zh-CN" dirty="0"/>
              <a:t>Make block factor positive for a more defensive behavior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7E78F4-132E-45DA-A8C6-09B64E16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377" y="2304737"/>
            <a:ext cx="3253003" cy="24825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F5BB408-4512-4DA9-9BC1-2A4B5DA288E7}"/>
              </a:ext>
            </a:extLst>
          </p:cNvPr>
          <p:cNvSpPr/>
          <p:nvPr/>
        </p:nvSpPr>
        <p:spPr>
          <a:xfrm>
            <a:off x="8540885" y="4345780"/>
            <a:ext cx="1625481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32A512B-53D6-44AA-9EB7-8ABF2069CA01}"/>
              </a:ext>
            </a:extLst>
          </p:cNvPr>
          <p:cNvSpPr/>
          <p:nvPr/>
        </p:nvSpPr>
        <p:spPr>
          <a:xfrm>
            <a:off x="7730246" y="3093396"/>
            <a:ext cx="421533" cy="163220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53AC4F-6059-4433-8927-0566D5896D04}"/>
              </a:ext>
            </a:extLst>
          </p:cNvPr>
          <p:cNvSpPr txBox="1"/>
          <p:nvPr/>
        </p:nvSpPr>
        <p:spPr>
          <a:xfrm>
            <a:off x="8566189" y="489625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Good for red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580C95-00C5-4BF8-8CF0-E6C2E34F973F}"/>
              </a:ext>
            </a:extLst>
          </p:cNvPr>
          <p:cNvSpPr txBox="1"/>
          <p:nvPr/>
        </p:nvSpPr>
        <p:spPr>
          <a:xfrm>
            <a:off x="6724742" y="3802269"/>
            <a:ext cx="89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Good for blue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031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568</Words>
  <Application>Microsoft Office PowerPoint</Application>
  <PresentationFormat>宽屏</PresentationFormat>
  <Paragraphs>83</Paragraphs>
  <Slides>13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Office 主题​​</vt:lpstr>
      <vt:lpstr>Connect 4 AI</vt:lpstr>
      <vt:lpstr>Video Showcase</vt:lpstr>
      <vt:lpstr>PowerPoint 演示文稿</vt:lpstr>
      <vt:lpstr>Algorithm</vt:lpstr>
      <vt:lpstr>Algorithm</vt:lpstr>
      <vt:lpstr>Implementation: Heuristic</vt:lpstr>
      <vt:lpstr>Implementation: Heuristic</vt:lpstr>
      <vt:lpstr>Implementation: Minimax+Pruning</vt:lpstr>
      <vt:lpstr>Implementation: Heuristic Design</vt:lpstr>
      <vt:lpstr>Implementation: Caching</vt:lpstr>
      <vt:lpstr>Implementation: Caching</vt:lpstr>
      <vt:lpstr>Result</vt:lpstr>
      <vt:lpstr>THANK 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 4 AI</dc:title>
  <dc:creator>方治欣</dc:creator>
  <cp:lastModifiedBy>方治欣</cp:lastModifiedBy>
  <cp:revision>11</cp:revision>
  <dcterms:created xsi:type="dcterms:W3CDTF">2020-12-12T07:38:35Z</dcterms:created>
  <dcterms:modified xsi:type="dcterms:W3CDTF">2021-01-07T01:07:44Z</dcterms:modified>
</cp:coreProperties>
</file>